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61" r:id="rId2"/>
  </p:sldMasterIdLst>
  <p:notesMasterIdLst>
    <p:notesMasterId r:id="rId20"/>
  </p:notesMasterIdLst>
  <p:sldIdLst>
    <p:sldId id="400" r:id="rId3"/>
    <p:sldId id="256" r:id="rId4"/>
    <p:sldId id="259" r:id="rId5"/>
    <p:sldId id="261" r:id="rId6"/>
    <p:sldId id="403" r:id="rId7"/>
    <p:sldId id="267" r:id="rId8"/>
    <p:sldId id="271" r:id="rId9"/>
    <p:sldId id="272" r:id="rId10"/>
    <p:sldId id="273" r:id="rId11"/>
    <p:sldId id="274" r:id="rId12"/>
    <p:sldId id="395" r:id="rId13"/>
    <p:sldId id="396" r:id="rId14"/>
    <p:sldId id="402" r:id="rId15"/>
    <p:sldId id="401" r:id="rId16"/>
    <p:sldId id="398" r:id="rId17"/>
    <p:sldId id="399" r:id="rId18"/>
    <p:sldId id="264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831C1-8281-4618-8B71-78A282E2B9AB}" v="11" dt="2025-11-04T14:59:49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351" autoAdjust="0"/>
  </p:normalViewPr>
  <p:slideViewPr>
    <p:cSldViewPr snapToGrid="0" snapToObjects="1">
      <p:cViewPr varScale="1">
        <p:scale>
          <a:sx n="59" d="100"/>
          <a:sy n="59" d="100"/>
        </p:scale>
        <p:origin x="10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de, René van der" userId="6d3e8b93-f07a-4971-84c7-102dfd2b90b0" providerId="ADAL" clId="{1E32ED91-7A37-4232-BDEB-329AAABBB672}"/>
    <pc:docChg chg="undo custSel addSld delSld modSld sldOrd">
      <pc:chgData name="Weide, René van der" userId="6d3e8b93-f07a-4971-84c7-102dfd2b90b0" providerId="ADAL" clId="{1E32ED91-7A37-4232-BDEB-329AAABBB672}" dt="2025-11-04T15:03:52.744" v="580" actId="255"/>
      <pc:docMkLst>
        <pc:docMk/>
      </pc:docMkLst>
      <pc:sldChg chg="modSp mod">
        <pc:chgData name="Weide, René van der" userId="6d3e8b93-f07a-4971-84c7-102dfd2b90b0" providerId="ADAL" clId="{1E32ED91-7A37-4232-BDEB-329AAABBB672}" dt="2025-11-04T14:53:57.481" v="499" actId="20577"/>
        <pc:sldMkLst>
          <pc:docMk/>
          <pc:sldMk cId="76914611" sldId="256"/>
        </pc:sldMkLst>
        <pc:spChg chg="mod">
          <ac:chgData name="Weide, René van der" userId="6d3e8b93-f07a-4971-84c7-102dfd2b90b0" providerId="ADAL" clId="{1E32ED91-7A37-4232-BDEB-329AAABBB672}" dt="2025-11-04T14:53:57.481" v="499" actId="20577"/>
          <ac:spMkLst>
            <pc:docMk/>
            <pc:sldMk cId="76914611" sldId="256"/>
            <ac:spMk id="3" creationId="{00000000-0000-0000-0000-000000000000}"/>
          </ac:spMkLst>
        </pc:spChg>
      </pc:sldChg>
      <pc:sldChg chg="modSp mod">
        <pc:chgData name="Weide, René van der" userId="6d3e8b93-f07a-4971-84c7-102dfd2b90b0" providerId="ADAL" clId="{1E32ED91-7A37-4232-BDEB-329AAABBB672}" dt="2025-11-04T14:33:08.534" v="498" actId="20577"/>
        <pc:sldMkLst>
          <pc:docMk/>
          <pc:sldMk cId="4015742677" sldId="261"/>
        </pc:sldMkLst>
        <pc:spChg chg="mod">
          <ac:chgData name="Weide, René van der" userId="6d3e8b93-f07a-4971-84c7-102dfd2b90b0" providerId="ADAL" clId="{1E32ED91-7A37-4232-BDEB-329AAABBB672}" dt="2025-11-04T13:59:45.832" v="415" actId="1076"/>
          <ac:spMkLst>
            <pc:docMk/>
            <pc:sldMk cId="4015742677" sldId="261"/>
            <ac:spMk id="13" creationId="{31EE6E7A-0790-43F5-9C75-153EF6B88D26}"/>
          </ac:spMkLst>
        </pc:spChg>
        <pc:spChg chg="mod">
          <ac:chgData name="Weide, René van der" userId="6d3e8b93-f07a-4971-84c7-102dfd2b90b0" providerId="ADAL" clId="{1E32ED91-7A37-4232-BDEB-329AAABBB672}" dt="2025-11-04T14:33:08.534" v="498" actId="20577"/>
          <ac:spMkLst>
            <pc:docMk/>
            <pc:sldMk cId="4015742677" sldId="261"/>
            <ac:spMk id="14" creationId="{2E07279D-59E5-4FCC-B5C4-98B9C2BD4CA9}"/>
          </ac:spMkLst>
        </pc:spChg>
      </pc:sldChg>
      <pc:sldChg chg="modSp mod">
        <pc:chgData name="Weide, René van der" userId="6d3e8b93-f07a-4971-84c7-102dfd2b90b0" providerId="ADAL" clId="{1E32ED91-7A37-4232-BDEB-329AAABBB672}" dt="2025-11-04T10:53:34.317" v="181" actId="20577"/>
        <pc:sldMkLst>
          <pc:docMk/>
          <pc:sldMk cId="1458115941" sldId="264"/>
        </pc:sldMkLst>
        <pc:spChg chg="mod">
          <ac:chgData name="Weide, René van der" userId="6d3e8b93-f07a-4971-84c7-102dfd2b90b0" providerId="ADAL" clId="{1E32ED91-7A37-4232-BDEB-329AAABBB672}" dt="2025-11-04T10:53:10.240" v="127" actId="1076"/>
          <ac:spMkLst>
            <pc:docMk/>
            <pc:sldMk cId="1458115941" sldId="264"/>
            <ac:spMk id="7" creationId="{AB05A1FB-E1F1-87F2-D1A0-EB6C82FFE4B1}"/>
          </ac:spMkLst>
        </pc:spChg>
        <pc:spChg chg="mod">
          <ac:chgData name="Weide, René van der" userId="6d3e8b93-f07a-4971-84c7-102dfd2b90b0" providerId="ADAL" clId="{1E32ED91-7A37-4232-BDEB-329AAABBB672}" dt="2025-11-04T10:53:34.317" v="181" actId="20577"/>
          <ac:spMkLst>
            <pc:docMk/>
            <pc:sldMk cId="1458115941" sldId="264"/>
            <ac:spMk id="8" creationId="{EF40D43C-36B4-0EFB-9F91-CBF3D9D4A90B}"/>
          </ac:spMkLst>
        </pc:spChg>
      </pc:sldChg>
      <pc:sldChg chg="modSp mod">
        <pc:chgData name="Weide, René van der" userId="6d3e8b93-f07a-4971-84c7-102dfd2b90b0" providerId="ADAL" clId="{1E32ED91-7A37-4232-BDEB-329AAABBB672}" dt="2025-11-04T14:14:52.155" v="468" actId="1076"/>
        <pc:sldMkLst>
          <pc:docMk/>
          <pc:sldMk cId="1859372814" sldId="267"/>
        </pc:sldMkLst>
        <pc:spChg chg="mod">
          <ac:chgData name="Weide, René van der" userId="6d3e8b93-f07a-4971-84c7-102dfd2b90b0" providerId="ADAL" clId="{1E32ED91-7A37-4232-BDEB-329AAABBB672}" dt="2025-11-04T14:14:52.155" v="468" actId="1076"/>
          <ac:spMkLst>
            <pc:docMk/>
            <pc:sldMk cId="1859372814" sldId="267"/>
            <ac:spMk id="13" creationId="{3C74179B-071A-1540-F01B-7BD5314DDAD3}"/>
          </ac:spMkLst>
        </pc:spChg>
        <pc:picChg chg="mod">
          <ac:chgData name="Weide, René van der" userId="6d3e8b93-f07a-4971-84c7-102dfd2b90b0" providerId="ADAL" clId="{1E32ED91-7A37-4232-BDEB-329AAABBB672}" dt="2025-11-04T13:47:14.413" v="257" actId="1076"/>
          <ac:picMkLst>
            <pc:docMk/>
            <pc:sldMk cId="1859372814" sldId="267"/>
            <ac:picMk id="3" creationId="{9C70D7FD-03FC-4DAC-6DBD-7322BB4A86F0}"/>
          </ac:picMkLst>
        </pc:picChg>
      </pc:sldChg>
      <pc:sldChg chg="modSp mod">
        <pc:chgData name="Weide, René van der" userId="6d3e8b93-f07a-4971-84c7-102dfd2b90b0" providerId="ADAL" clId="{1E32ED91-7A37-4232-BDEB-329AAABBB672}" dt="2025-11-04T15:03:52.744" v="580" actId="255"/>
        <pc:sldMkLst>
          <pc:docMk/>
          <pc:sldMk cId="554360899" sldId="272"/>
        </pc:sldMkLst>
        <pc:spChg chg="mod">
          <ac:chgData name="Weide, René van der" userId="6d3e8b93-f07a-4971-84c7-102dfd2b90b0" providerId="ADAL" clId="{1E32ED91-7A37-4232-BDEB-329AAABBB672}" dt="2025-11-04T15:03:52.744" v="580" actId="255"/>
          <ac:spMkLst>
            <pc:docMk/>
            <pc:sldMk cId="554360899" sldId="272"/>
            <ac:spMk id="14" creationId="{4873A9A1-4AC3-F986-C9AA-7549AF822D0D}"/>
          </ac:spMkLst>
        </pc:spChg>
      </pc:sldChg>
      <pc:sldChg chg="addSp delSp modSp mod">
        <pc:chgData name="Weide, René van der" userId="6d3e8b93-f07a-4971-84c7-102dfd2b90b0" providerId="ADAL" clId="{1E32ED91-7A37-4232-BDEB-329AAABBB672}" dt="2025-11-04T13:49:33.831" v="258" actId="1076"/>
        <pc:sldMkLst>
          <pc:docMk/>
          <pc:sldMk cId="2575178452" sldId="273"/>
        </pc:sldMkLst>
        <pc:picChg chg="add mod">
          <ac:chgData name="Weide, René van der" userId="6d3e8b93-f07a-4971-84c7-102dfd2b90b0" providerId="ADAL" clId="{1E32ED91-7A37-4232-BDEB-329AAABBB672}" dt="2025-11-04T13:49:33.831" v="258" actId="1076"/>
          <ac:picMkLst>
            <pc:docMk/>
            <pc:sldMk cId="2575178452" sldId="273"/>
            <ac:picMk id="2" creationId="{A21EBD24-5723-F46B-F113-A84C349EDDB7}"/>
          </ac:picMkLst>
        </pc:picChg>
        <pc:picChg chg="del">
          <ac:chgData name="Weide, René van der" userId="6d3e8b93-f07a-4971-84c7-102dfd2b90b0" providerId="ADAL" clId="{1E32ED91-7A37-4232-BDEB-329AAABBB672}" dt="2025-11-04T11:02:09.271" v="238" actId="478"/>
          <ac:picMkLst>
            <pc:docMk/>
            <pc:sldMk cId="2575178452" sldId="273"/>
            <ac:picMk id="5" creationId="{E702E1B8-56B6-A45B-A459-024A1B4C3E2E}"/>
          </ac:picMkLst>
        </pc:picChg>
      </pc:sldChg>
      <pc:sldChg chg="modSp mod">
        <pc:chgData name="Weide, René van der" userId="6d3e8b93-f07a-4971-84c7-102dfd2b90b0" providerId="ADAL" clId="{1E32ED91-7A37-4232-BDEB-329AAABBB672}" dt="2025-11-04T10:10:25.099" v="68" actId="20577"/>
        <pc:sldMkLst>
          <pc:docMk/>
          <pc:sldMk cId="1307144657" sldId="274"/>
        </pc:sldMkLst>
        <pc:spChg chg="mod">
          <ac:chgData name="Weide, René van der" userId="6d3e8b93-f07a-4971-84c7-102dfd2b90b0" providerId="ADAL" clId="{1E32ED91-7A37-4232-BDEB-329AAABBB672}" dt="2025-11-04T10:10:25.099" v="68" actId="20577"/>
          <ac:spMkLst>
            <pc:docMk/>
            <pc:sldMk cId="1307144657" sldId="274"/>
            <ac:spMk id="14" creationId="{B7AF39BA-01BE-6F7C-AC0A-63F0D813DB80}"/>
          </ac:spMkLst>
        </pc:spChg>
      </pc:sldChg>
      <pc:sldChg chg="modSp mod">
        <pc:chgData name="Weide, René van der" userId="6d3e8b93-f07a-4971-84c7-102dfd2b90b0" providerId="ADAL" clId="{1E32ED91-7A37-4232-BDEB-329AAABBB672}" dt="2025-11-04T10:53:54.163" v="184" actId="255"/>
        <pc:sldMkLst>
          <pc:docMk/>
          <pc:sldMk cId="579112329" sldId="399"/>
        </pc:sldMkLst>
        <pc:spChg chg="mod">
          <ac:chgData name="Weide, René van der" userId="6d3e8b93-f07a-4971-84c7-102dfd2b90b0" providerId="ADAL" clId="{1E32ED91-7A37-4232-BDEB-329AAABBB672}" dt="2025-11-04T10:53:54.163" v="184" actId="255"/>
          <ac:spMkLst>
            <pc:docMk/>
            <pc:sldMk cId="579112329" sldId="399"/>
            <ac:spMk id="2" creationId="{157BEAFB-08DC-3D7D-2329-1E639ACDA19D}"/>
          </ac:spMkLst>
        </pc:spChg>
        <pc:graphicFrameChg chg="mod">
          <ac:chgData name="Weide, René van der" userId="6d3e8b93-f07a-4971-84c7-102dfd2b90b0" providerId="ADAL" clId="{1E32ED91-7A37-4232-BDEB-329AAABBB672}" dt="2025-11-04T10:53:44.181" v="182" actId="1076"/>
          <ac:graphicFrameMkLst>
            <pc:docMk/>
            <pc:sldMk cId="579112329" sldId="399"/>
            <ac:graphicFrameMk id="4" creationId="{36FC9B6C-D1AA-9E48-B222-86FBA6663ED4}"/>
          </ac:graphicFrameMkLst>
        </pc:graphicFrameChg>
      </pc:sldChg>
      <pc:sldChg chg="addSp delSp modSp mod">
        <pc:chgData name="Weide, René van der" userId="6d3e8b93-f07a-4971-84c7-102dfd2b90b0" providerId="ADAL" clId="{1E32ED91-7A37-4232-BDEB-329AAABBB672}" dt="2025-11-04T11:01:57.428" v="237" actId="14100"/>
        <pc:sldMkLst>
          <pc:docMk/>
          <pc:sldMk cId="3851927421" sldId="400"/>
        </pc:sldMkLst>
        <pc:picChg chg="add mod">
          <ac:chgData name="Weide, René van der" userId="6d3e8b93-f07a-4971-84c7-102dfd2b90b0" providerId="ADAL" clId="{1E32ED91-7A37-4232-BDEB-329AAABBB672}" dt="2025-11-04T11:01:57.428" v="237" actId="14100"/>
          <ac:picMkLst>
            <pc:docMk/>
            <pc:sldMk cId="3851927421" sldId="400"/>
            <ac:picMk id="4" creationId="{E5DFF8C5-DB11-6EE0-BEE5-712C7A2B6B12}"/>
          </ac:picMkLst>
        </pc:picChg>
        <pc:picChg chg="del">
          <ac:chgData name="Weide, René van der" userId="6d3e8b93-f07a-4971-84c7-102dfd2b90b0" providerId="ADAL" clId="{1E32ED91-7A37-4232-BDEB-329AAABBB672}" dt="2025-11-04T11:01:42.958" v="233" actId="478"/>
          <ac:picMkLst>
            <pc:docMk/>
            <pc:sldMk cId="3851927421" sldId="400"/>
            <ac:picMk id="5" creationId="{D796FE41-248F-BCC2-1230-B8D374AFFBFF}"/>
          </ac:picMkLst>
        </pc:picChg>
      </pc:sldChg>
      <pc:sldChg chg="modSp mod">
        <pc:chgData name="Weide, René van der" userId="6d3e8b93-f07a-4971-84c7-102dfd2b90b0" providerId="ADAL" clId="{1E32ED91-7A37-4232-BDEB-329AAABBB672}" dt="2025-11-04T10:51:55.837" v="72" actId="115"/>
        <pc:sldMkLst>
          <pc:docMk/>
          <pc:sldMk cId="275848292" sldId="401"/>
        </pc:sldMkLst>
        <pc:spChg chg="mod">
          <ac:chgData name="Weide, René van der" userId="6d3e8b93-f07a-4971-84c7-102dfd2b90b0" providerId="ADAL" clId="{1E32ED91-7A37-4232-BDEB-329AAABBB672}" dt="2025-11-04T10:51:55.837" v="72" actId="115"/>
          <ac:spMkLst>
            <pc:docMk/>
            <pc:sldMk cId="275848292" sldId="401"/>
            <ac:spMk id="3" creationId="{DB0096F4-7F34-D115-6A2F-20B5A3CBBFDF}"/>
          </ac:spMkLst>
        </pc:spChg>
      </pc:sldChg>
      <pc:sldChg chg="modSp mod">
        <pc:chgData name="Weide, René van der" userId="6d3e8b93-f07a-4971-84c7-102dfd2b90b0" providerId="ADAL" clId="{1E32ED91-7A37-4232-BDEB-329AAABBB672}" dt="2025-11-04T10:58:44.077" v="232" actId="20577"/>
        <pc:sldMkLst>
          <pc:docMk/>
          <pc:sldMk cId="2211989536" sldId="402"/>
        </pc:sldMkLst>
        <pc:spChg chg="mod">
          <ac:chgData name="Weide, René van der" userId="6d3e8b93-f07a-4971-84c7-102dfd2b90b0" providerId="ADAL" clId="{1E32ED91-7A37-4232-BDEB-329AAABBB672}" dt="2025-11-04T10:58:44.077" v="232" actId="20577"/>
          <ac:spMkLst>
            <pc:docMk/>
            <pc:sldMk cId="2211989536" sldId="402"/>
            <ac:spMk id="3" creationId="{A61CFE2A-AC18-EAD9-1E95-5D8C4C5CDF5D}"/>
          </ac:spMkLst>
        </pc:spChg>
      </pc:sldChg>
      <pc:sldChg chg="modSp add mod">
        <pc:chgData name="Weide, René van der" userId="6d3e8b93-f07a-4971-84c7-102dfd2b90b0" providerId="ADAL" clId="{1E32ED91-7A37-4232-BDEB-329AAABBB672}" dt="2025-11-04T15:00:50.469" v="578" actId="20577"/>
        <pc:sldMkLst>
          <pc:docMk/>
          <pc:sldMk cId="2191605345" sldId="403"/>
        </pc:sldMkLst>
        <pc:spChg chg="mod">
          <ac:chgData name="Weide, René van der" userId="6d3e8b93-f07a-4971-84c7-102dfd2b90b0" providerId="ADAL" clId="{1E32ED91-7A37-4232-BDEB-329AAABBB672}" dt="2025-11-04T15:00:50.469" v="578" actId="20577"/>
          <ac:spMkLst>
            <pc:docMk/>
            <pc:sldMk cId="2191605345" sldId="403"/>
            <ac:spMk id="14" creationId="{3E1FC82F-5E2C-6DC9-29A4-5660AD2DDC96}"/>
          </ac:spMkLst>
        </pc:spChg>
      </pc:sldChg>
      <pc:sldChg chg="add del ord">
        <pc:chgData name="Weide, René van der" userId="6d3e8b93-f07a-4971-84c7-102dfd2b90b0" providerId="ADAL" clId="{1E32ED91-7A37-4232-BDEB-329AAABBB672}" dt="2025-11-04T10:52:46.798" v="77" actId="47"/>
        <pc:sldMkLst>
          <pc:docMk/>
          <pc:sldMk cId="2438693165" sldId="4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9BD59-0FCE-1E4D-BAD1-5DE689500D51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17B44-11EF-F442-9E35-7FCB3C606F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42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99" y="165099"/>
            <a:ext cx="12523425" cy="6797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7238" y="2801145"/>
            <a:ext cx="10915650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7238" y="5202238"/>
            <a:ext cx="10915650" cy="137001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633D2CC4-0F37-4D89-B211-C2D05FBB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11B6774-D50D-4919-A4D5-BF727538D9C7}" type="datetimeFigureOut">
              <a:rPr lang="nl-NL" smtClean="0"/>
              <a:pPr/>
              <a:t>4-11-2025</a:t>
            </a:fld>
            <a:endParaRPr lang="nl-NL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90DDE965-931F-4F34-8F44-E3D34EDC4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C4E9E1F-ED14-456D-AC89-72EFF450A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48E9E68-2525-49A1-9F57-240C4CEDB02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D40E6-CD82-4058-A532-F76591899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59F752-FD30-4162-AA48-078A80FAE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44C2EB-551B-42E5-9FEC-0A65E741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311B6774-D50D-4919-A4D5-BF727538D9C7}" type="datetimeFigureOut">
              <a:rPr lang="nl-NL" smtClean="0"/>
              <a:pPr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F8AB1D-9955-4C03-83F3-0A83231A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D53496-F4D6-4394-9745-3DC1A41E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248E9E68-2525-49A1-9F57-240C4CEDB02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22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27D04-E961-4D70-AF32-4FB1182C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E2A295-1845-4FA1-9FC1-2EDB2E890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4B1116-E0F9-401C-A301-756955A7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6774-D50D-4919-A4D5-BF727538D9C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473566-E98A-4BB3-BE04-B7886BAB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F38A92-B78B-4366-83E0-373B989A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80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6AE08-F080-4EC3-903D-A0E7CEE3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12B209-5B3E-4F89-AB10-A90174B22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7EE41E-BFD7-4E81-AFE7-5C77FCED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6774-D50D-4919-A4D5-BF727538D9C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06890F-A41A-4499-9F0F-8F461A9B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DFBF5D-2428-416A-A41C-541949C9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38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8E0D8-2340-4192-B395-062D7F50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90F692-5C76-4F11-AB5E-0D2451FC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E2D2C8-A2FF-4E4D-B4D5-625BCE99B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630B24-35FA-4708-9F17-43F955C6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6774-D50D-4919-A4D5-BF727538D9C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2D1756-F6FA-4242-800A-F9F4021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54B55D-55AC-4ABD-89A0-8193F66D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838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2DAF3-BDC6-43C0-ABB5-64BDD77C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D1E86A-C49C-47EE-B216-1224A081C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4C0B5C-4B1C-4C91-956A-69EAEE63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227465-954A-4FB6-AB0A-64281044A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BA02D32-58A0-476B-9A9C-63CFF863C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D22842C-3177-45F9-ABB4-EA6F11A7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6774-D50D-4919-A4D5-BF727538D9C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EF869C3-0BC3-461B-8D7B-6A403703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4E9A117-F71D-428C-B9A2-6A063151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09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90667-737A-4D93-8975-12F16A75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41ADBE-1ACE-4082-B166-3DB7CF2E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6774-D50D-4919-A4D5-BF727538D9C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058015-DE38-4758-9E68-BEE40938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E02ACA-D138-45A5-8634-6FFCB96D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229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41707FE-2D05-4913-B0F4-8243A610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6774-D50D-4919-A4D5-BF727538D9C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8D4064A-572B-48FF-BB12-C714B7BC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5127EA-8E13-420E-B3BA-AA41A34B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6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968A8-84B5-475A-939D-784AA634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3D4DD7-C5AD-42B9-A994-C543DB7A0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F74D46-C807-400C-8C73-3EDC63F8B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534F3F-B632-48D6-A27F-9E692E6A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6774-D50D-4919-A4D5-BF727538D9C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F14CB5-9B84-4D39-A208-1F7126A7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0EB94C-38ED-4C0B-84C5-F6EF8A64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848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01A99-6847-4B38-A0F0-1E1C8976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0CE069C-E470-44CC-B4AD-C210F4B1B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1CC1CC-793A-427F-B79A-40C411B93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BC9C9C-31AA-4FE4-B01A-9458D88D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6774-D50D-4919-A4D5-BF727538D9C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90961C-4564-40CC-9D9F-0C748E96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1E1C5F-025C-4CE3-9EA0-1FB2E2D3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31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A2BAE857-9F53-4BDE-8108-82716262D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11B6774-D50D-4919-A4D5-BF727538D9C7}" type="datetimeFigureOut">
              <a:rPr lang="nl-NL" smtClean="0"/>
              <a:pPr/>
              <a:t>4-11-2025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F277FC22-E500-49CC-B46B-5CACFB61E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E87D33E-817C-4B0F-95E2-C585CA321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48E9E68-2525-49A1-9F57-240C4CEDB02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C81A3-1D93-4EA7-9AC2-3C60EE48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263851-52C8-41B2-A3E5-105D2B8CC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09965B-DD9F-45A9-B66B-6D5D7984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6774-D50D-4919-A4D5-BF727538D9C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7B9238-0B3E-46F3-A4CA-92CBCD45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BF4A30-D572-4C7A-AB52-B9277F02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2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453384D-1A79-49ED-AD6A-67577AC7E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5B3CD2-00B6-48F0-9276-CAD188D19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9976AF-5919-4D48-A6DC-3013B285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6774-D50D-4919-A4D5-BF727538D9C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2E0CCB-1814-4C28-A118-F89C9E4B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14547D-FE28-480C-A188-EA4BC768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751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99" y="165100"/>
            <a:ext cx="12523425" cy="67786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269" y="2338388"/>
            <a:ext cx="10869612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3269" y="5218113"/>
            <a:ext cx="10869612" cy="12207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902743" y="6477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F7BCA8-3012-084D-BE18-6F471ED60171}" type="datetime1">
              <a:rPr lang="nl-NL" smtClean="0"/>
              <a:t>4-11-2025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50095" y="6477000"/>
            <a:ext cx="2450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voettekst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784680" y="6477000"/>
            <a:ext cx="85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09B0AAE-B427-4B41-A8F9-6B6C62A1E0A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99" y="76200"/>
            <a:ext cx="12523425" cy="68802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269" y="2338388"/>
            <a:ext cx="10869612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3269" y="5218114"/>
            <a:ext cx="10869612" cy="119221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F36B393E-1ADC-4D78-BDF6-2547EE8CF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11B6774-D50D-4919-A4D5-BF727538D9C7}" type="datetimeFigureOut">
              <a:rPr lang="nl-NL" smtClean="0"/>
              <a:pPr/>
              <a:t>4-11-2025</a:t>
            </a:fld>
            <a:endParaRPr lang="nl-NL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FF40B2B1-E79B-422F-8D4B-262847D3C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8767D1B9-BFCA-4924-B632-FD17F21B0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48E9E68-2525-49A1-9F57-240C4CEDB0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520" y="915194"/>
            <a:ext cx="11072811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1519" y="2075657"/>
            <a:ext cx="5322093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075657"/>
            <a:ext cx="5386388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168B1DE-0A70-4581-BCA8-02E39024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11B6774-D50D-4919-A4D5-BF727538D9C7}" type="datetimeFigureOut">
              <a:rPr lang="nl-NL" smtClean="0"/>
              <a:pPr/>
              <a:t>4-11-2025</a:t>
            </a:fld>
            <a:endParaRPr lang="nl-NL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19B074EB-C86A-44B0-8CA5-C87205367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6A158CF-1A9C-4152-9ABD-CCD936474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48E9E68-2525-49A1-9F57-240C4CEDB02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520" y="900907"/>
            <a:ext cx="11008518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1520" y="2216945"/>
            <a:ext cx="53995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1520" y="3040857"/>
            <a:ext cx="539955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053932" y="2216945"/>
            <a:ext cx="54261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053932" y="3040857"/>
            <a:ext cx="542615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EC97FBCA-6DF8-485E-B20B-49313E77C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11B6774-D50D-4919-A4D5-BF727538D9C7}" type="datetimeFigureOut">
              <a:rPr lang="nl-NL" smtClean="0"/>
              <a:pPr/>
              <a:t>4-11-2025</a:t>
            </a:fld>
            <a:endParaRPr lang="nl-NL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05359A79-02D2-4383-9ABB-72C75AE33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97C27BD-FADF-4500-BCD8-CBDFB4294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48E9E68-2525-49A1-9F57-240C4CEDB02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FC65B7A-F3E0-437D-B72B-08EFB5108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11B6774-D50D-4919-A4D5-BF727538D9C7}" type="datetimeFigureOut">
              <a:rPr lang="nl-NL" smtClean="0"/>
              <a:pPr/>
              <a:t>4-11-2025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74D2CAD-38B5-4761-ACA0-9E450E92D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CBD7CE7-2947-4A29-B940-25CA15DD3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48E9E68-2525-49A1-9F57-240C4CEDB02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1A41117-63C4-4EEF-8BA9-E408A404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11B6774-D50D-4919-A4D5-BF727538D9C7}" type="datetimeFigureOut">
              <a:rPr lang="nl-NL" smtClean="0"/>
              <a:pPr/>
              <a:t>4-11-2025</a:t>
            </a:fld>
            <a:endParaRPr lang="nl-NL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76CADA3E-9FFC-4829-B9B7-862B311C1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9554FF6-A45E-4D7A-A82D-80AE4D6F3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48E9E68-2525-49A1-9F57-240C4CEDB02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49" y="4339983"/>
            <a:ext cx="12456000" cy="252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1519" y="1072356"/>
            <a:ext cx="11072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1519" y="2532856"/>
            <a:ext cx="11072811" cy="347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24B0BE5-266B-455A-A59C-28DD7D33A1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5"/>
            <a:ext cx="1404000" cy="606041"/>
          </a:xfrm>
          <a:prstGeom prst="rect">
            <a:avLst/>
          </a:prstGeom>
        </p:spPr>
      </p:pic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97358F84-C446-4510-AB85-1B57FCDF5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11B6774-D50D-4919-A4D5-BF727538D9C7}" type="datetimeFigureOut">
              <a:rPr lang="nl-NL" smtClean="0"/>
              <a:pPr/>
              <a:t>4-11-2025</a:t>
            </a:fld>
            <a:endParaRPr lang="nl-NL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C3B57E2E-4BFE-4127-976C-CB5202FF5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D399E15D-2997-4A16-8590-7327D0D6A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48E9E68-2525-49A1-9F57-240C4CEDB02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14D21F3-8554-4724-9EBA-E7BC1FBA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00D4EC-DB68-4857-BF40-B1D81BF93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21F0CF-0E3B-4FD7-902D-92E02556F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11B6774-D50D-4919-A4D5-BF727538D9C7}" type="datetimeFigureOut">
              <a:rPr lang="nl-NL" smtClean="0"/>
              <a:pPr/>
              <a:t>4-11-2025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FE87A7-55C5-417D-BBD1-2EE1EA352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B83C3-4752-4854-B7E2-726CF930B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48E9E68-2525-49A1-9F57-240C4CEDB020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0A6AA1-F614-449E-AAC5-5A3E3356D1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5"/>
            <a:ext cx="1404000" cy="6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614FD-AB16-0F5C-CC5B-B84BC385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A730D8-8254-F6F4-4DC4-6E4C9B34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2380790"/>
            <a:ext cx="11102788" cy="4351338"/>
          </a:xfrm>
        </p:spPr>
        <p:txBody>
          <a:bodyPr>
            <a:normAutofit/>
          </a:bodyPr>
          <a:lstStyle/>
          <a:p>
            <a:br>
              <a:rPr lang="nl-NL" sz="2000" dirty="0">
                <a:latin typeface="+mn-lt"/>
              </a:rPr>
            </a:br>
            <a:endParaRPr lang="nl-NL" sz="2000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DFF8C5-DB11-6EE0-BEE5-712C7A2B6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15886"/>
            <a:ext cx="12192000" cy="87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EFDFE-2416-7355-530A-3F8DD41FE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FE04C983-CFC6-710F-D23A-64873B2A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latin typeface="+mn-lt"/>
              </a:rPr>
              <a:t>Voorkeurslocatie Hoogeveen-Zuid</a:t>
            </a:r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B7AF39BA-01BE-6F7C-AC0A-63F0D813D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>
                <a:latin typeface="+mn-lt"/>
              </a:rPr>
              <a:t> </a:t>
            </a:r>
            <a:r>
              <a:rPr lang="nl-NL" dirty="0">
                <a:latin typeface="+mn-lt"/>
              </a:rPr>
              <a:t>Westzijde Alteveer maximaal 500 woningen</a:t>
            </a:r>
            <a:br>
              <a:rPr lang="nl-NL" sz="2200" dirty="0">
                <a:latin typeface="+mn-lt"/>
              </a:rPr>
            </a:br>
            <a:r>
              <a:rPr lang="nl-NL" sz="1800" dirty="0">
                <a:latin typeface="+mn-lt"/>
              </a:rPr>
              <a:t>- starten met woningbouw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- gebied minder kwetsbaar dan gebied tussen Alteveer en de Langedijk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- opschaalbaarheid lijkt niet haalbaar i.v.m. verkeersafwikkeling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- aandacht voor verkeersmaatregelen bij nadere uitwerking</a:t>
            </a:r>
            <a:br>
              <a:rPr lang="nl-NL" sz="1200" dirty="0">
                <a:latin typeface="+mn-lt"/>
              </a:rPr>
            </a:br>
            <a:endParaRPr lang="nl-NL" sz="1200" dirty="0">
              <a:latin typeface="+mn-lt"/>
            </a:endParaRPr>
          </a:p>
          <a:p>
            <a:r>
              <a:rPr lang="nl-NL" dirty="0">
                <a:latin typeface="+mn-lt"/>
              </a:rPr>
              <a:t>Opschaling kan in het gebied tussen Alteveer en de Langedijk</a:t>
            </a:r>
            <a:br>
              <a:rPr lang="nl-NL" sz="2200" dirty="0">
                <a:latin typeface="+mn-lt"/>
              </a:rPr>
            </a:br>
            <a:r>
              <a:rPr lang="nl-NL" sz="1800" dirty="0">
                <a:latin typeface="+mn-lt"/>
              </a:rPr>
              <a:t>- Totaal van 1500 woningen (500 gebied Westzijde en restant in gebied Alteveer en de Langedijk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- Opschaling kan plaatsvinden, tenzij traject omgevingsvisie leidt tot andere locatie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- aandacht voor verkeersmaatregelen bij nadere uitwerking en fietsbrug over A37 (</a:t>
            </a:r>
            <a:r>
              <a:rPr lang="nl-NL" sz="1800" dirty="0" err="1">
                <a:latin typeface="+mn-lt"/>
              </a:rPr>
              <a:t>t.h.v</a:t>
            </a:r>
            <a:r>
              <a:rPr lang="nl-NL" sz="1800" dirty="0">
                <a:latin typeface="+mn-lt"/>
              </a:rPr>
              <a:t>. Langedijk) noodzakelijk</a:t>
            </a:r>
            <a:br>
              <a:rPr lang="nl-NL" sz="1600" dirty="0">
                <a:latin typeface="+mn-lt"/>
              </a:rPr>
            </a:br>
            <a:endParaRPr lang="nl-NL" sz="1600" dirty="0">
              <a:latin typeface="+mn-lt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1A830C-B1B8-D8A0-EA80-FAC446D1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875-73D0-40D8-9650-44396D3AE2C3}" type="datetime1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44C216-7205-C4CE-BE94-2BB4D4DA1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B32C67-8706-B944-8D7E-9BAC8E1F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14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41449-73DA-606E-8AE2-5BC25FF4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voorkeursrecht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38462B-D916-157A-867F-33E055E35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Dia’s vooral bedoeld voor grondeigenaren waar voorkeursrecht is gevestigd</a:t>
            </a:r>
          </a:p>
          <a:p>
            <a:endParaRPr lang="nl-NL" dirty="0"/>
          </a:p>
          <a:p>
            <a:r>
              <a:rPr lang="nl-NL" dirty="0"/>
              <a:t>Instrument actief grondbeleid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recht van eerste koop (passief)</a:t>
            </a:r>
          </a:p>
          <a:p>
            <a:endParaRPr lang="nl-NL" dirty="0"/>
          </a:p>
          <a:p>
            <a:r>
              <a:rPr lang="nl-NL" dirty="0"/>
              <a:t>Historisch gezien:</a:t>
            </a:r>
          </a:p>
          <a:p>
            <a:pPr lvl="1"/>
            <a:r>
              <a:rPr lang="nl-NL" dirty="0"/>
              <a:t>Grip op de grondmarkt</a:t>
            </a:r>
          </a:p>
          <a:p>
            <a:pPr lvl="1"/>
            <a:r>
              <a:rPr lang="nl-NL" dirty="0"/>
              <a:t>Ongewenste grondtransacties voorkomen</a:t>
            </a:r>
          </a:p>
          <a:p>
            <a:pPr lvl="1"/>
            <a:r>
              <a:rPr lang="nl-NL" dirty="0"/>
              <a:t>Ongewenste versnippering van gronden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08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2211E-F8BA-166C-1410-78F2249E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69"/>
            <a:ext cx="10515600" cy="1325563"/>
          </a:xfrm>
        </p:spPr>
        <p:txBody>
          <a:bodyPr/>
          <a:lstStyle/>
          <a:p>
            <a:r>
              <a:rPr lang="nl-NL" dirty="0"/>
              <a:t>Waarom vestigen van een voorkeursrecht?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7D675C-5898-531A-2056-1A3991EF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6249"/>
            <a:ext cx="10515600" cy="4351338"/>
          </a:xfrm>
        </p:spPr>
        <p:txBody>
          <a:bodyPr/>
          <a:lstStyle/>
          <a:p>
            <a:r>
              <a:rPr lang="nl-NL" dirty="0"/>
              <a:t>Waarom hier actief grondbeleid &gt; regie</a:t>
            </a:r>
          </a:p>
          <a:p>
            <a:endParaRPr lang="nl-NL" dirty="0"/>
          </a:p>
          <a:p>
            <a:r>
              <a:rPr lang="nl-NL" dirty="0"/>
              <a:t>Financiële haalbaarheid grondexploitaties onder druk: Speculatie en prijsstijging in de planfase voorkomen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Versnippering eigendom voorkomen</a:t>
            </a:r>
          </a:p>
        </p:txBody>
      </p:sp>
    </p:spTree>
    <p:extLst>
      <p:ext uri="{BB962C8B-B14F-4D97-AF65-F5344CB8AC3E}">
        <p14:creationId xmlns:p14="http://schemas.microsoft.com/office/powerpoint/2010/main" val="50684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99F71-CA9F-5F52-4264-2347BB9A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Inspraak en rechtsbescherming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1CFE2A-AC18-EAD9-1E95-5D8C4C5CD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Bewust proces van locatiekeuze: geen participatie</a:t>
            </a:r>
          </a:p>
          <a:p>
            <a:endParaRPr lang="nl-NL" dirty="0"/>
          </a:p>
          <a:p>
            <a:r>
              <a:rPr lang="nl-NL" dirty="0"/>
              <a:t>Geen rechtsbeschermingsmogelijkheden tegen de locatiekeuze, maar wel tegen voorkeursrecht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Later in het proces wel participatie over stedenbouwkundige en ruimtelijk proces</a:t>
            </a:r>
          </a:p>
          <a:p>
            <a:endParaRPr lang="nl-NL" dirty="0"/>
          </a:p>
          <a:p>
            <a:r>
              <a:rPr lang="nl-NL" dirty="0"/>
              <a:t>Later in het proces wel rechtsbescherming mogelijk tegen ruimtelijke besluiten op basis van Omgevingswet</a:t>
            </a:r>
          </a:p>
        </p:txBody>
      </p:sp>
    </p:spTree>
    <p:extLst>
      <p:ext uri="{BB962C8B-B14F-4D97-AF65-F5344CB8AC3E}">
        <p14:creationId xmlns:p14="http://schemas.microsoft.com/office/powerpoint/2010/main" val="221198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74189-E9A2-ABEA-8594-4264DD93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vestiging voorkeursrecht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0096F4-7F34-D115-6A2F-20B5A3CBB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535247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nl-NL" sz="3400" dirty="0"/>
              <a:t>21-10-2025 vestigen door college</a:t>
            </a:r>
          </a:p>
          <a:p>
            <a:pPr>
              <a:lnSpc>
                <a:spcPct val="120000"/>
              </a:lnSpc>
            </a:pPr>
            <a:r>
              <a:rPr lang="nl-NL" sz="3400" dirty="0"/>
              <a:t>23-10-2025 t/m 20-11-2025: indienen zienswijzen op (concept)raadsvoorstel &gt; alleen op aspect </a:t>
            </a:r>
            <a:r>
              <a:rPr lang="nl-NL" sz="3400" b="1" u="sng" dirty="0"/>
              <a:t>voorkeursrecht</a:t>
            </a:r>
          </a:p>
          <a:p>
            <a:pPr>
              <a:lnSpc>
                <a:spcPct val="120000"/>
              </a:lnSpc>
            </a:pPr>
            <a:r>
              <a:rPr lang="nl-NL" sz="3400" dirty="0"/>
              <a:t>23-10-2025 t/m 4-12-2025: bezwaar tegen collegebesluit &gt; wordt na vaststelling besluit door raad aangemerkt als bezwaar tegen raadbesluit</a:t>
            </a:r>
          </a:p>
          <a:p>
            <a:pPr>
              <a:lnSpc>
                <a:spcPct val="120000"/>
              </a:lnSpc>
            </a:pPr>
            <a:r>
              <a:rPr lang="nl-NL" sz="3400" dirty="0"/>
              <a:t>6-11-2025: informerende raadsvergadering</a:t>
            </a:r>
          </a:p>
          <a:p>
            <a:pPr>
              <a:lnSpc>
                <a:spcPct val="120000"/>
              </a:lnSpc>
            </a:pPr>
            <a:r>
              <a:rPr lang="nl-NL" sz="3400" dirty="0"/>
              <a:t>4-12-2025: opiniërende raadsvergadering</a:t>
            </a:r>
          </a:p>
          <a:p>
            <a:pPr>
              <a:lnSpc>
                <a:spcPct val="120000"/>
              </a:lnSpc>
            </a:pPr>
            <a:r>
              <a:rPr lang="nl-NL" sz="3400" dirty="0"/>
              <a:t>18-12-2025: besluitvormende raadsvergadering</a:t>
            </a:r>
          </a:p>
          <a:p>
            <a:pPr>
              <a:lnSpc>
                <a:spcPct val="120000"/>
              </a:lnSpc>
            </a:pPr>
            <a:r>
              <a:rPr lang="nl-NL" sz="3400" dirty="0"/>
              <a:t>Week 52 2025; bekendmaking raadsbesluit</a:t>
            </a:r>
          </a:p>
          <a:p>
            <a:pPr>
              <a:lnSpc>
                <a:spcPct val="120000"/>
              </a:lnSpc>
            </a:pPr>
            <a:r>
              <a:rPr lang="nl-NL" sz="3400" dirty="0"/>
              <a:t>Gedurende zes weken mogelijkheid bezwaar maken &gt; niet nodig als bewaar tegen collegevoorstel is gemaakt.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4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24894-4115-2400-DEC7-28D51E8F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ik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EE6EF-A50C-B6C4-0484-9FE74C005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Niets; als u niet wilt verkopen</a:t>
            </a:r>
          </a:p>
          <a:p>
            <a:endParaRPr lang="nl-NL" dirty="0"/>
          </a:p>
          <a:p>
            <a:r>
              <a:rPr lang="nl-NL" dirty="0"/>
              <a:t>Wilt u wel verkopen? Dan aanbieden aan gemeente &gt; Aangetekende brief</a:t>
            </a:r>
          </a:p>
          <a:p>
            <a:endParaRPr lang="nl-NL" dirty="0"/>
          </a:p>
          <a:p>
            <a:r>
              <a:rPr lang="nl-NL" dirty="0"/>
              <a:t>Reageren op besluitvorming? Zie vorige pagina</a:t>
            </a:r>
          </a:p>
          <a:p>
            <a:endParaRPr lang="nl-NL" dirty="0"/>
          </a:p>
          <a:p>
            <a:r>
              <a:rPr lang="nl-NL" dirty="0"/>
              <a:t>Gemeente gaat zelf (nog) niet op pad om gronden aan te kopen &gt; afhankelijk van planvorming</a:t>
            </a:r>
          </a:p>
        </p:txBody>
      </p:sp>
    </p:spTree>
    <p:extLst>
      <p:ext uri="{BB962C8B-B14F-4D97-AF65-F5344CB8AC3E}">
        <p14:creationId xmlns:p14="http://schemas.microsoft.com/office/powerpoint/2010/main" val="3643807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BEAFB-08DC-3D7D-2329-1E639ACD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297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/>
              <a:t>Hoe lang </a:t>
            </a:r>
            <a:r>
              <a:rPr lang="nl-NL" sz="3600" u="sng" dirty="0"/>
              <a:t>kan</a:t>
            </a:r>
            <a:r>
              <a:rPr lang="nl-NL" sz="3600" dirty="0"/>
              <a:t> het voorkeursrecht van kracht zijn?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6FC9B6C-D1AA-9E48-B222-86FBA6663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011002"/>
              </p:ext>
            </p:extLst>
          </p:nvPr>
        </p:nvGraphicFramePr>
        <p:xfrm>
          <a:off x="1246910" y="2068581"/>
          <a:ext cx="9839035" cy="4443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682">
                  <a:extLst>
                    <a:ext uri="{9D8B030D-6E8A-4147-A177-3AD203B41FA5}">
                      <a16:colId xmlns:a16="http://schemas.microsoft.com/office/drawing/2014/main" val="1911130290"/>
                    </a:ext>
                  </a:extLst>
                </a:gridCol>
                <a:gridCol w="3750572">
                  <a:extLst>
                    <a:ext uri="{9D8B030D-6E8A-4147-A177-3AD203B41FA5}">
                      <a16:colId xmlns:a16="http://schemas.microsoft.com/office/drawing/2014/main" val="1039859417"/>
                    </a:ext>
                  </a:extLst>
                </a:gridCol>
                <a:gridCol w="3967781">
                  <a:extLst>
                    <a:ext uri="{9D8B030D-6E8A-4147-A177-3AD203B41FA5}">
                      <a16:colId xmlns:a16="http://schemas.microsoft.com/office/drawing/2014/main" val="867355362"/>
                    </a:ext>
                  </a:extLst>
                </a:gridCol>
              </a:tblGrid>
              <a:tr h="43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 dirty="0">
                          <a:effectLst/>
                        </a:rPr>
                        <a:t>Orgaan</a:t>
                      </a:r>
                      <a:endParaRPr lang="nl-NL" sz="2800" dirty="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 dirty="0">
                          <a:effectLst/>
                        </a:rPr>
                        <a:t>Grondslag</a:t>
                      </a:r>
                      <a:endParaRPr lang="nl-NL" sz="2800" dirty="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>
                          <a:effectLst/>
                        </a:rPr>
                        <a:t>Duur</a:t>
                      </a:r>
                      <a:endParaRPr lang="nl-NL" sz="280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765777"/>
                  </a:ext>
                </a:extLst>
              </a:tr>
              <a:tr h="43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>
                          <a:effectLst/>
                        </a:rPr>
                        <a:t>College</a:t>
                      </a:r>
                      <a:endParaRPr lang="nl-NL" sz="280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>
                          <a:effectLst/>
                        </a:rPr>
                        <a:t>Art. 9.1 lid 2 Ow</a:t>
                      </a:r>
                      <a:endParaRPr lang="nl-NL" sz="280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>
                          <a:effectLst/>
                        </a:rPr>
                        <a:t>3 maanden</a:t>
                      </a:r>
                      <a:endParaRPr lang="nl-NL" sz="280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537700"/>
                  </a:ext>
                </a:extLst>
              </a:tr>
              <a:tr h="1342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 dirty="0">
                          <a:effectLst/>
                        </a:rPr>
                        <a:t>Raad</a:t>
                      </a:r>
                      <a:endParaRPr lang="nl-NL" sz="2800" dirty="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 dirty="0">
                          <a:effectLst/>
                        </a:rPr>
                        <a:t>Art. 9.1 lid 1 onder c Ow</a:t>
                      </a:r>
                      <a:endParaRPr lang="nl-NL" sz="2800" dirty="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>
                          <a:effectLst/>
                        </a:rPr>
                        <a:t>3 jaar (tenzij tijdige opname in visie/programma/plan)</a:t>
                      </a:r>
                      <a:endParaRPr lang="nl-NL" sz="280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157421"/>
                  </a:ext>
                </a:extLst>
              </a:tr>
              <a:tr h="1342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>
                          <a:effectLst/>
                        </a:rPr>
                        <a:t>Raad</a:t>
                      </a:r>
                      <a:endParaRPr lang="nl-NL" sz="280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>
                          <a:effectLst/>
                        </a:rPr>
                        <a:t>Art. 9.1 lid 1 onder b Ow</a:t>
                      </a:r>
                      <a:endParaRPr lang="nl-NL" sz="280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>
                          <a:effectLst/>
                        </a:rPr>
                        <a:t>3 jaar (tenzij tijdige opname in omgevingsplan)</a:t>
                      </a:r>
                      <a:endParaRPr lang="nl-NL" sz="280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5308854"/>
                  </a:ext>
                </a:extLst>
              </a:tr>
              <a:tr h="886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>
                          <a:effectLst/>
                        </a:rPr>
                        <a:t>Raad</a:t>
                      </a:r>
                      <a:endParaRPr lang="nl-NL" sz="280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>
                          <a:effectLst/>
                        </a:rPr>
                        <a:t>Art. 9.1 lid 1 onder a Ow</a:t>
                      </a:r>
                      <a:endParaRPr lang="nl-NL" sz="280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 dirty="0">
                          <a:effectLst/>
                        </a:rPr>
                        <a:t>5 jaar (verlengbaar met 5 jaar)</a:t>
                      </a:r>
                      <a:endParaRPr lang="nl-NL" sz="2800" dirty="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88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11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3AE6B-92E2-5569-DBBA-B0B30CF69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B05A1FB-E1F1-87F2-D1A0-EB6C82FF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48" y="433784"/>
            <a:ext cx="11072811" cy="1325563"/>
          </a:xfrm>
        </p:spPr>
        <p:txBody>
          <a:bodyPr/>
          <a:lstStyle/>
          <a:p>
            <a:r>
              <a:rPr lang="nl-NL" dirty="0"/>
              <a:t>Vervolg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EF40D43C-36B4-0EFB-9F91-CBF3D9D4A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49" y="1321367"/>
            <a:ext cx="11072811" cy="3475038"/>
          </a:xfrm>
        </p:spPr>
        <p:txBody>
          <a:bodyPr/>
          <a:lstStyle/>
          <a:p>
            <a:r>
              <a:rPr lang="nl-NL" dirty="0"/>
              <a:t>Gemeenteraadsvergaderingen (inspraakmogelijkheden)</a:t>
            </a:r>
            <a:br>
              <a:rPr lang="nl-NL" dirty="0"/>
            </a:br>
            <a:r>
              <a:rPr lang="nl-NL" dirty="0"/>
              <a:t>- 6 november</a:t>
            </a:r>
            <a:br>
              <a:rPr lang="nl-NL" dirty="0"/>
            </a:br>
            <a:r>
              <a:rPr lang="nl-NL" dirty="0"/>
              <a:t>- 4 december</a:t>
            </a:r>
            <a:br>
              <a:rPr lang="nl-NL" dirty="0"/>
            </a:br>
            <a:r>
              <a:rPr lang="nl-NL" dirty="0"/>
              <a:t>- 18 december</a:t>
            </a:r>
          </a:p>
          <a:p>
            <a:r>
              <a:rPr lang="nl-NL" dirty="0"/>
              <a:t>Starten planvorming </a:t>
            </a:r>
            <a:br>
              <a:rPr lang="nl-NL" dirty="0"/>
            </a:br>
            <a:r>
              <a:rPr lang="nl-NL" dirty="0"/>
              <a:t>- ontwikkelstrategie</a:t>
            </a:r>
            <a:br>
              <a:rPr lang="nl-NL" dirty="0"/>
            </a:br>
            <a:r>
              <a:rPr lang="nl-NL" dirty="0"/>
              <a:t>- stedenbouwkundige visie</a:t>
            </a:r>
          </a:p>
          <a:p>
            <a:r>
              <a:rPr lang="nl-NL" dirty="0"/>
              <a:t>Bezwaar tegen de locatie</a:t>
            </a:r>
            <a:br>
              <a:rPr lang="nl-NL" dirty="0"/>
            </a:br>
            <a:r>
              <a:rPr lang="nl-NL" dirty="0"/>
              <a:t>- ruimtelijke procedure (</a:t>
            </a:r>
            <a:r>
              <a:rPr lang="nl-NL" dirty="0" err="1"/>
              <a:t>wvg</a:t>
            </a:r>
            <a:r>
              <a:rPr lang="nl-NL" dirty="0"/>
              <a:t> ligt nu ter inzage)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6F819C-7E4A-D5CE-C3EC-BDD5628E6C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309972-A904-F142-A01B-026CDE034170}" type="datetime1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90D089-26E2-2ACA-9824-7039E40E9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146912-75E4-0865-04C2-F962BF56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9B0AAE-B427-4B41-A8F9-6B6C62A1E0A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11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Uitbreidingslocatie woningbouw Hoogeveen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Presentatie</a:t>
            </a:r>
          </a:p>
          <a:p>
            <a:r>
              <a:rPr lang="nl-NL" dirty="0"/>
              <a:t>4 november 2025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6676EC5-721D-4E5B-800E-B56C9063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699690"/>
            <a:ext cx="11072811" cy="1325563"/>
          </a:xfrm>
        </p:spPr>
        <p:txBody>
          <a:bodyPr/>
          <a:lstStyle/>
          <a:p>
            <a:r>
              <a:rPr lang="nl-NL" dirty="0"/>
              <a:t>Inhoudsopgave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8361AFA-024B-46EC-9D38-96F81E81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19" y="2115397"/>
            <a:ext cx="11072811" cy="3475038"/>
          </a:xfrm>
        </p:spPr>
        <p:txBody>
          <a:bodyPr/>
          <a:lstStyle/>
          <a:p>
            <a:r>
              <a:rPr lang="nl-NL" dirty="0"/>
              <a:t>Uitgangspunten</a:t>
            </a:r>
          </a:p>
          <a:p>
            <a:r>
              <a:rPr lang="nl-NL" dirty="0"/>
              <a:t>Beoordeelde locaties</a:t>
            </a:r>
          </a:p>
          <a:p>
            <a:r>
              <a:rPr lang="nl-NL" dirty="0"/>
              <a:t>Locatie Hoogeveen-Zuid</a:t>
            </a:r>
          </a:p>
          <a:p>
            <a:r>
              <a:rPr lang="nl-NL" dirty="0"/>
              <a:t>Voorkeursrecht</a:t>
            </a:r>
          </a:p>
          <a:p>
            <a:r>
              <a:rPr lang="nl-NL" dirty="0"/>
              <a:t>Vervolg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DEFE5E-70C0-A348-8866-2C778375FB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309972-A904-F142-A01B-026CDE034170}" type="datetime1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9A19F4-BDB6-E242-BF56-FE72B9FA7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60C7C9-CB19-2A47-931B-5713A6A06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9B0AAE-B427-4B41-A8F9-6B6C62A1E0A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1EE6E7A-0790-43F5-9C75-153EF6B8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594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+mn-lt"/>
              </a:rPr>
              <a:t>Woon(zorg)visie gemeente Hoogeveen</a:t>
            </a:r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2E07279D-59E5-4FCC-B5C4-98B9C2BD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47850"/>
            <a:ext cx="10515600" cy="4351338"/>
          </a:xfrm>
        </p:spPr>
        <p:txBody>
          <a:bodyPr>
            <a:normAutofit/>
          </a:bodyPr>
          <a:lstStyle/>
          <a:p>
            <a:r>
              <a:rPr lang="nl-NL" sz="2200" dirty="0">
                <a:latin typeface="+mn-lt"/>
              </a:rPr>
              <a:t>Woon(zorg)visie staat de ambitie om 1.880 - 2200 woningen toe te voegen in de periode 2021-2030</a:t>
            </a:r>
          </a:p>
          <a:p>
            <a:r>
              <a:rPr lang="nl-NL" sz="2200" dirty="0">
                <a:latin typeface="+mn-lt"/>
              </a:rPr>
              <a:t>Woonbehoefteonderzoek blijkt bovendien dat ook ná 2030 de vraag groot blijft. </a:t>
            </a:r>
          </a:p>
          <a:p>
            <a:r>
              <a:rPr lang="nl-NL" sz="2200" dirty="0">
                <a:latin typeface="+mn-lt"/>
              </a:rPr>
              <a:t>Groot deel van de benodigde woningen hebben we al concrete plannen in ontwikkeling</a:t>
            </a:r>
          </a:p>
          <a:p>
            <a:r>
              <a:rPr lang="nl-NL" sz="2200" dirty="0">
                <a:latin typeface="+mn-lt"/>
              </a:rPr>
              <a:t>Voor uitbreidingswijk is een nieuwe locatie nodig en binnenstedelijk te weinig ruimte. Opgave van 450 woningen richting 2030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F02ABF-CEA6-43BB-91AB-A9C5BFE5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875-73D0-40D8-9650-44396D3AE2C3}" type="datetime1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BD919D-0083-458D-BDD2-013E3429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10DF43-31D2-410B-904F-A33CB8EA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74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1705D-F2C9-C5A7-6497-8F094768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1C16D4B3-28A5-BBBA-54F6-E95A527A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latin typeface="+mn-lt"/>
              </a:rPr>
              <a:t>Nota van uitgangspunten</a:t>
            </a:r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3E1FC82F-5E2C-6DC9-29A4-5660AD2D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221"/>
            <a:ext cx="10515600" cy="4428035"/>
          </a:xfrm>
        </p:spPr>
        <p:txBody>
          <a:bodyPr>
            <a:normAutofit lnSpcReduction="10000"/>
          </a:bodyPr>
          <a:lstStyle/>
          <a:p>
            <a:r>
              <a:rPr lang="nl-NL" sz="2200" dirty="0">
                <a:latin typeface="+mn-lt"/>
              </a:rPr>
              <a:t>De uitbreidingslocatie biedt ruimte voor een gemengd woonmilieu</a:t>
            </a:r>
          </a:p>
          <a:p>
            <a:r>
              <a:rPr lang="nl-NL" sz="2200" dirty="0">
                <a:latin typeface="+mn-lt"/>
              </a:rPr>
              <a:t>De uitbreidingslocatie is op korte termijn te realiseren</a:t>
            </a:r>
          </a:p>
          <a:p>
            <a:pPr marL="0" indent="0">
              <a:buNone/>
            </a:pPr>
            <a:r>
              <a:rPr lang="nl-NL" sz="2200" dirty="0">
                <a:latin typeface="+mn-lt"/>
              </a:rPr>
              <a:t>	- Sluit aan bij bestaand beleid</a:t>
            </a:r>
          </a:p>
          <a:p>
            <a:pPr marL="0" indent="0">
              <a:buNone/>
            </a:pPr>
            <a:r>
              <a:rPr lang="nl-NL" sz="2200" dirty="0">
                <a:latin typeface="+mn-lt"/>
              </a:rPr>
              <a:t>	- Voldoet aan bestaande wet- en regelgeving</a:t>
            </a:r>
          </a:p>
          <a:p>
            <a:pPr marL="0" indent="0">
              <a:buNone/>
            </a:pPr>
            <a:r>
              <a:rPr lang="nl-NL" sz="2200" dirty="0">
                <a:latin typeface="+mn-lt"/>
              </a:rPr>
              <a:t>	- Praktisch uitvoerbaar </a:t>
            </a:r>
          </a:p>
          <a:p>
            <a:r>
              <a:rPr lang="nl-NL" sz="2200" dirty="0">
                <a:latin typeface="+mn-lt"/>
              </a:rPr>
              <a:t>De uitbreidingslocatie is gericht op Hoogeveen, in de kleine dorpen spelen we in op lokale behoefte en het dorpsritme</a:t>
            </a:r>
          </a:p>
          <a:p>
            <a:r>
              <a:rPr lang="nl-NL" sz="2200" dirty="0">
                <a:latin typeface="+mn-lt"/>
              </a:rPr>
              <a:t>De uitbreidingslocatie biedt voldoende ruimte voor de huidige behoefte (+/-450 woningen) en ruimte voor de toekomstige behoefte (we houden rekening met een totaal van 1000 tot 1500 woningen).</a:t>
            </a:r>
          </a:p>
          <a:p>
            <a:r>
              <a:rPr lang="nl-NL" sz="2200" dirty="0">
                <a:latin typeface="Calibri "/>
              </a:rPr>
              <a:t>De uitbreidingslocatie biedt een uniek woonmilieu om mensen van de regio aan te kunnen trekken </a:t>
            </a:r>
          </a:p>
          <a:p>
            <a:endParaRPr lang="nl-NL" sz="2200" dirty="0">
              <a:latin typeface="+mn-lt"/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BA9939-F401-3AD5-F920-247017AF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875-73D0-40D8-9650-44396D3AE2C3}" type="datetime1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E1D29A-3405-55DE-F49A-B4EF6659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98EB9-9B71-4B72-1DD2-14697B55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60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DF287-4DE3-E112-9561-04EEAABFE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74179B-071A-1540-F01B-7BD5314D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8" y="-75844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+mn-lt"/>
              </a:rPr>
              <a:t>Onderzoek naar locaties</a:t>
            </a:r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1732B0D6-567E-830E-E4F8-EC30AE8ED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17" y="6373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>
                <a:latin typeface="+mn-lt"/>
              </a:rPr>
              <a:t> </a:t>
            </a:r>
            <a:endParaRPr lang="nl-NL" sz="2000" u="sng" dirty="0">
              <a:latin typeface="+mn-lt"/>
            </a:endParaRPr>
          </a:p>
          <a:p>
            <a:r>
              <a:rPr lang="nl-NL" sz="2000" dirty="0">
                <a:latin typeface="+mn-lt"/>
              </a:rPr>
              <a:t>Belemmeringen in kaart gebracht</a:t>
            </a:r>
            <a:br>
              <a:rPr lang="nl-NL" sz="2000" dirty="0">
                <a:latin typeface="+mn-lt"/>
              </a:rPr>
            </a:br>
            <a:r>
              <a:rPr lang="nl-NL" sz="2000" dirty="0">
                <a:latin typeface="+mn-lt"/>
              </a:rPr>
              <a:t>(o.a. geluid, milieu, landschap, snelwegen, wet- en regelgeving)</a:t>
            </a:r>
          </a:p>
          <a:p>
            <a:r>
              <a:rPr lang="nl-NL" sz="2000" dirty="0">
                <a:latin typeface="+mn-lt"/>
              </a:rPr>
              <a:t>7 gebieden bieden mogelijkheden voor woningbouw </a:t>
            </a:r>
            <a:br>
              <a:rPr lang="nl-NL" sz="2000" dirty="0">
                <a:latin typeface="+mn-lt"/>
              </a:rPr>
            </a:br>
            <a:r>
              <a:rPr lang="nl-NL" sz="2000" dirty="0">
                <a:latin typeface="+mn-lt"/>
              </a:rPr>
              <a:t>3 kansrijke locaties en 4 locaties vallen af </a:t>
            </a:r>
          </a:p>
          <a:p>
            <a:r>
              <a:rPr lang="nl-NL" sz="2000" dirty="0">
                <a:latin typeface="+mn-lt"/>
              </a:rPr>
              <a:t>Beperkte ruimte en zijn meer passend als kleinere </a:t>
            </a:r>
            <a:br>
              <a:rPr lang="nl-NL" sz="2000" dirty="0">
                <a:latin typeface="+mn-lt"/>
              </a:rPr>
            </a:br>
            <a:r>
              <a:rPr lang="nl-NL" sz="2000" dirty="0">
                <a:latin typeface="+mn-lt"/>
              </a:rPr>
              <a:t>uitbreidingslocaties voor de kernen </a:t>
            </a:r>
            <a:br>
              <a:rPr lang="nl-NL" sz="2000" dirty="0">
                <a:latin typeface="+mn-lt"/>
              </a:rPr>
            </a:br>
            <a:r>
              <a:rPr lang="nl-NL" sz="2000" dirty="0">
                <a:latin typeface="+mn-lt"/>
              </a:rPr>
              <a:t>Pesse, Stuifzand, Noordscheschut, Hollandscheveld. </a:t>
            </a:r>
          </a:p>
          <a:p>
            <a:r>
              <a:rPr lang="nl-NL" sz="2000" dirty="0">
                <a:latin typeface="+mn-lt"/>
              </a:rPr>
              <a:t>Te grote afstand tot de kern Hoogeveen en </a:t>
            </a:r>
            <a:br>
              <a:rPr lang="nl-NL" sz="2000" dirty="0">
                <a:latin typeface="+mn-lt"/>
              </a:rPr>
            </a:br>
            <a:r>
              <a:rPr lang="nl-NL" sz="2000" dirty="0">
                <a:latin typeface="+mn-lt"/>
              </a:rPr>
              <a:t>landschappelijke en stedenbouwkundige structuur </a:t>
            </a:r>
            <a:br>
              <a:rPr lang="nl-NL" sz="2000" dirty="0">
                <a:latin typeface="+mn-lt"/>
              </a:rPr>
            </a:br>
            <a:r>
              <a:rPr lang="nl-NL" sz="2000" dirty="0">
                <a:latin typeface="+mn-lt"/>
              </a:rPr>
              <a:t>niet passend voor grote uitbreiding</a:t>
            </a:r>
          </a:p>
          <a:p>
            <a:endParaRPr lang="nl-NL" sz="2000" dirty="0">
              <a:latin typeface="+mn-lt"/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F0F7FA-8E72-9ED3-BA73-2EEA28AD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875-73D0-40D8-9650-44396D3AE2C3}" type="datetime1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F41F1D-71C9-534E-CCF0-DB48AD96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6FA702-10F9-027C-E628-455FCCEC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70D7FD-03FC-4DAC-6DBD-7322BB4A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008" y="1636044"/>
            <a:ext cx="6259614" cy="57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7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B454D-A562-115E-EDE6-F860B97F8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2E85B-4D7A-8FC1-FE2C-B801A236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88" y="982760"/>
            <a:ext cx="10515600" cy="1325563"/>
          </a:xfrm>
        </p:spPr>
        <p:txBody>
          <a:bodyPr/>
          <a:lstStyle/>
          <a:p>
            <a:r>
              <a:rPr lang="nl-NL" b="1" dirty="0">
                <a:latin typeface="+mn-lt"/>
              </a:rPr>
              <a:t>Locaties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4E587-E153-20E3-406F-017BD8BA5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2380790"/>
            <a:ext cx="11102788" cy="4351338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+mn-lt"/>
              </a:rPr>
              <a:t>A - Fluitenberg </a:t>
            </a:r>
          </a:p>
          <a:p>
            <a:r>
              <a:rPr lang="nl-NL" sz="2000" dirty="0">
                <a:latin typeface="+mn-lt"/>
              </a:rPr>
              <a:t>B - Hoogeveen-Zuid</a:t>
            </a:r>
          </a:p>
          <a:p>
            <a:r>
              <a:rPr lang="nl-NL" sz="2000" dirty="0">
                <a:latin typeface="+mn-lt"/>
              </a:rPr>
              <a:t>C – Noordscheschut</a:t>
            </a:r>
            <a:br>
              <a:rPr lang="nl-NL" sz="2000" dirty="0">
                <a:latin typeface="+mn-lt"/>
              </a:rPr>
            </a:br>
            <a:br>
              <a:rPr lang="nl-NL" sz="2000" dirty="0">
                <a:latin typeface="+mn-lt"/>
              </a:rPr>
            </a:br>
            <a:endParaRPr lang="nl-NL" sz="2000" dirty="0">
              <a:latin typeface="+mn-l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F32EA5E-DF82-1B9B-00D4-1585B777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844" y="0"/>
            <a:ext cx="9354945" cy="6858000"/>
          </a:xfrm>
          <a:prstGeom prst="rect">
            <a:avLst/>
          </a:prstGeom>
        </p:spPr>
      </p:pic>
      <p:sp>
        <p:nvSpPr>
          <p:cNvPr id="10" name="Vermenigvuldigingsteken 9">
            <a:extLst>
              <a:ext uri="{FF2B5EF4-FFF2-40B4-BE49-F238E27FC236}">
                <a16:creationId xmlns:a16="http://schemas.microsoft.com/office/drawing/2014/main" id="{81E6D0EA-1BA3-264B-B680-CFC53E44C030}"/>
              </a:ext>
            </a:extLst>
          </p:cNvPr>
          <p:cNvSpPr/>
          <p:nvPr/>
        </p:nvSpPr>
        <p:spPr>
          <a:xfrm>
            <a:off x="6339154" y="24186"/>
            <a:ext cx="318015" cy="34093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ermenigvuldigingsteken 10">
            <a:extLst>
              <a:ext uri="{FF2B5EF4-FFF2-40B4-BE49-F238E27FC236}">
                <a16:creationId xmlns:a16="http://schemas.microsoft.com/office/drawing/2014/main" id="{84414747-98E0-4317-C2D0-4433D7901E08}"/>
              </a:ext>
            </a:extLst>
          </p:cNvPr>
          <p:cNvSpPr/>
          <p:nvPr/>
        </p:nvSpPr>
        <p:spPr>
          <a:xfrm>
            <a:off x="8142308" y="1080042"/>
            <a:ext cx="318015" cy="34093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ermenigvuldigingsteken 11">
            <a:extLst>
              <a:ext uri="{FF2B5EF4-FFF2-40B4-BE49-F238E27FC236}">
                <a16:creationId xmlns:a16="http://schemas.microsoft.com/office/drawing/2014/main" id="{A2DD2F4F-04CD-5F6E-6590-5D2C6778CA18}"/>
              </a:ext>
            </a:extLst>
          </p:cNvPr>
          <p:cNvSpPr/>
          <p:nvPr/>
        </p:nvSpPr>
        <p:spPr>
          <a:xfrm>
            <a:off x="10031040" y="2989323"/>
            <a:ext cx="318015" cy="34093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ermenigvuldigingsteken 12">
            <a:extLst>
              <a:ext uri="{FF2B5EF4-FFF2-40B4-BE49-F238E27FC236}">
                <a16:creationId xmlns:a16="http://schemas.microsoft.com/office/drawing/2014/main" id="{0ABF9EAB-B479-B3F6-046B-41E53261A045}"/>
              </a:ext>
            </a:extLst>
          </p:cNvPr>
          <p:cNvSpPr/>
          <p:nvPr/>
        </p:nvSpPr>
        <p:spPr>
          <a:xfrm>
            <a:off x="9713025" y="3717076"/>
            <a:ext cx="318015" cy="34093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8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0A603-9312-8D32-547E-01282C45A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E2FE697-D3B9-4870-F584-7168A126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latin typeface="+mn-lt"/>
              </a:rPr>
              <a:t>Voorkeurslocatie Hoogeveen-Zuid</a:t>
            </a:r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4873A9A1-4AC3-F986-C9AA-7549AF822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Fluitenberg valt af</a:t>
            </a:r>
            <a:br>
              <a:rPr lang="nl-NL" sz="2200" dirty="0">
                <a:latin typeface="+mn-lt"/>
              </a:rPr>
            </a:br>
            <a:r>
              <a:rPr lang="nl-NL" sz="1600" dirty="0">
                <a:latin typeface="+mn-lt"/>
              </a:rPr>
              <a:t>- beperkte omvang en geschikt voor uitbreiding van het eigen dorp</a:t>
            </a:r>
            <a:br>
              <a:rPr lang="nl-NL" sz="1600" dirty="0">
                <a:latin typeface="+mn-lt"/>
              </a:rPr>
            </a:br>
            <a:r>
              <a:rPr lang="nl-NL" sz="1600" dirty="0">
                <a:latin typeface="+mn-lt"/>
              </a:rPr>
              <a:t>- landschap en cultuurhistorie kunnen slechts een bescheiden uitbreiding aan</a:t>
            </a:r>
            <a:br>
              <a:rPr lang="nl-NL" sz="1600" dirty="0">
                <a:latin typeface="+mn-lt"/>
              </a:rPr>
            </a:br>
            <a:endParaRPr lang="nl-NL" sz="1600" dirty="0">
              <a:latin typeface="+mn-lt"/>
            </a:endParaRPr>
          </a:p>
          <a:p>
            <a:r>
              <a:rPr lang="nl-NL" dirty="0">
                <a:latin typeface="+mn-lt"/>
              </a:rPr>
              <a:t>De locatie Noordscheschut valt af </a:t>
            </a:r>
            <a:br>
              <a:rPr lang="nl-NL" sz="2200" dirty="0">
                <a:latin typeface="+mn-lt"/>
              </a:rPr>
            </a:br>
            <a:r>
              <a:rPr lang="nl-NL" sz="1600" dirty="0">
                <a:latin typeface="+mn-lt"/>
              </a:rPr>
              <a:t>- De locatie is geschikt voor 450 woningen, maar biedt onvoldoende ruimte voor de toekomstige groeiambities</a:t>
            </a:r>
            <a:br>
              <a:rPr lang="nl-NL" sz="1600" dirty="0">
                <a:latin typeface="+mn-lt"/>
              </a:rPr>
            </a:br>
            <a:r>
              <a:rPr lang="nl-NL" sz="1600" dirty="0">
                <a:latin typeface="+mn-lt"/>
              </a:rPr>
              <a:t>- Uitbreiding betekent aan elkaar groeien van Hoogeveen en Noordscheschut en maakt de locatie ongeschikt voor toekomstige groeiambitie</a:t>
            </a:r>
            <a:br>
              <a:rPr lang="nl-NL" sz="1600" dirty="0">
                <a:latin typeface="+mn-lt"/>
              </a:rPr>
            </a:br>
            <a:endParaRPr lang="nl-NL" sz="1600" dirty="0">
              <a:latin typeface="+mn-lt"/>
            </a:endParaRPr>
          </a:p>
          <a:p>
            <a:r>
              <a:rPr lang="nl-NL" dirty="0">
                <a:latin typeface="+mn-lt"/>
              </a:rPr>
              <a:t>De locatie Hoogeveen-Zuid is geschikt </a:t>
            </a:r>
            <a:br>
              <a:rPr lang="nl-NL" sz="2200" dirty="0">
                <a:latin typeface="+mn-lt"/>
              </a:rPr>
            </a:br>
            <a:r>
              <a:rPr lang="nl-NL" sz="1600" dirty="0">
                <a:latin typeface="+mn-lt"/>
              </a:rPr>
              <a:t>- meer dan voldoende ruimte voor de opgave van 450 woningen alsmede toekomstige groeiambitie van 1000 tot 1500 woningen.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A0C972-70E9-4138-55FC-9480D276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875-73D0-40D8-9650-44396D3AE2C3}" type="datetime1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BDD80F-5DA5-3903-EC50-7AF6C383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D21E9B-0A99-AAAF-394C-BAE4CECC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E68-2525-49A1-9F57-240C4CEDB020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36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54FDD-D51F-E7B7-D8D4-2BB8B5CCA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016030-E00B-0CD8-331D-B1896E7A7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2380790"/>
            <a:ext cx="11102788" cy="4351338"/>
          </a:xfrm>
        </p:spPr>
        <p:txBody>
          <a:bodyPr>
            <a:normAutofit/>
          </a:bodyPr>
          <a:lstStyle/>
          <a:p>
            <a:br>
              <a:rPr lang="nl-NL" sz="2000" dirty="0">
                <a:latin typeface="+mn-lt"/>
              </a:rPr>
            </a:br>
            <a:endParaRPr lang="nl-NL" sz="2000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21EBD24-5723-F46B-F113-A84C349E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1758"/>
            <a:ext cx="12192000" cy="87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78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4C8F"/>
      </a:accent1>
      <a:accent2>
        <a:srgbClr val="589AC7"/>
      </a:accent2>
      <a:accent3>
        <a:srgbClr val="87C7AA"/>
      </a:accent3>
      <a:accent4>
        <a:srgbClr val="ADDAD8"/>
      </a:accent4>
      <a:accent5>
        <a:srgbClr val="BFDCB7"/>
      </a:accent5>
      <a:accent6>
        <a:srgbClr val="5ABDC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meente Hoogeveen 16-9.potx" id="{0ED2E134-2070-45C4-9D51-CA086AB93AE0}" vid="{ECEAF2C7-5A82-45E3-955B-8FBFBC08A922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meente Hoogeveen 16-9.potx" id="{0ED2E134-2070-45C4-9D51-CA086AB93AE0}" vid="{1F8CB5B9-F293-4027-97A6-AEFF9B86763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Gemeente Hoogeveen</Template>
  <TotalTime>911</TotalTime>
  <Words>870</Words>
  <Application>Microsoft Office PowerPoint</Application>
  <PresentationFormat>Breedbeeld</PresentationFormat>
  <Paragraphs>121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</vt:lpstr>
      <vt:lpstr>Verdana</vt:lpstr>
      <vt:lpstr>Office-thema</vt:lpstr>
      <vt:lpstr>Aangepast ontwerp</vt:lpstr>
      <vt:lpstr>PowerPoint-presentatie</vt:lpstr>
      <vt:lpstr>Uitbreidingslocatie woningbouw Hoogeveen</vt:lpstr>
      <vt:lpstr>Inhoudsopgave</vt:lpstr>
      <vt:lpstr>Woon(zorg)visie gemeente Hoogeveen</vt:lpstr>
      <vt:lpstr>Nota van uitgangspunten</vt:lpstr>
      <vt:lpstr>Onderzoek naar locaties</vt:lpstr>
      <vt:lpstr>Locaties</vt:lpstr>
      <vt:lpstr>Voorkeurslocatie Hoogeveen-Zuid</vt:lpstr>
      <vt:lpstr>PowerPoint-presentatie</vt:lpstr>
      <vt:lpstr>Voorkeurslocatie Hoogeveen-Zuid</vt:lpstr>
      <vt:lpstr>Wat is voorkeursrecht</vt:lpstr>
      <vt:lpstr>Waarom vestigen van een voorkeursrecht?</vt:lpstr>
      <vt:lpstr>Inspraak en rechtsbescherming</vt:lpstr>
      <vt:lpstr>Proces vestiging voorkeursrecht</vt:lpstr>
      <vt:lpstr>Wat moet ik doen?</vt:lpstr>
      <vt:lpstr>Hoe lang kan het voorkeursrecht van kracht zijn?</vt:lpstr>
      <vt:lpstr>Vervolg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Weide, René van der</dc:creator>
  <cp:lastModifiedBy>Weide, René van der</cp:lastModifiedBy>
  <cp:revision>25</cp:revision>
  <dcterms:created xsi:type="dcterms:W3CDTF">2025-08-12T08:55:24Z</dcterms:created>
  <dcterms:modified xsi:type="dcterms:W3CDTF">2025-11-04T15:04:01Z</dcterms:modified>
</cp:coreProperties>
</file>